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ad Javad Parseh" initials="MJP" lastIdx="1" clrIdx="0">
    <p:extLst>
      <p:ext uri="{19B8F6BF-5375-455C-9EA6-DF929625EA0E}">
        <p15:presenceInfo xmlns:p15="http://schemas.microsoft.com/office/powerpoint/2012/main" userId="7c989c841340a4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82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31T17:37:02.0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22 644 0 0,'0'0'4456'0'0,"-19"-21"-4176"0"0,19 45-3804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61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4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0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5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7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3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2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0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1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651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6.wdp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83C2-DB77-4F08-8E4F-B9DAB3862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2E23A-A94E-48F0-8B1D-1AC09A467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296" y="3133839"/>
            <a:ext cx="10993546" cy="3293594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Chapter8: Segmentation</a:t>
            </a:r>
          </a:p>
          <a:p>
            <a:pPr algn="ctr"/>
            <a:endParaRPr lang="en-US" sz="2400" cap="none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Mohammad Javad Parseh</a:t>
            </a: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Jahrom University</a:t>
            </a: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of Computer Engineering and Information Technology</a:t>
            </a:r>
          </a:p>
          <a:p>
            <a:pPr algn="ctr"/>
            <a:r>
              <a:rPr lang="en-US" sz="1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October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37859-89E8-4C02-882C-CEC395F53B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1" y="512237"/>
            <a:ext cx="1250958" cy="1250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E8FE8F6-E687-4025-8BF9-FE6B2E35847D}"/>
                  </a:ext>
                </a:extLst>
              </p14:cNvPr>
              <p14:cNvContentPartPr/>
              <p14:nvPr/>
            </p14:nvContentPartPr>
            <p14:xfrm>
              <a:off x="1789221" y="3545308"/>
              <a:ext cx="7200" cy="9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E8FE8F6-E687-4025-8BF9-FE6B2E35847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71581" y="3527668"/>
                <a:ext cx="4284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74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Otsu’s Method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F4F09-3DCB-4FCB-92D5-77F7C0EDE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1426" y="2474802"/>
            <a:ext cx="8389148" cy="349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7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Otsu’s Method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7A91EC-A342-49F0-88BB-D12FD6E12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7092" y="2312365"/>
            <a:ext cx="9837815" cy="35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Renyi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Renyi entropy-based segmentation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very useful when the object of interest is small compared to the whole image i.e., the threshold is at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right tail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the histogram.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868B2E-D8F0-4882-80DE-D037BE55A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6396" y="3198141"/>
            <a:ext cx="6799206" cy="33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74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Renyi Entropy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information theory and image processing,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entropy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quantifies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uncertainty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randomness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a variable.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concept of entropy was first introduced by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Claude E. Shannon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his 1948 paper “Mathematical Theory of Communication”.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information theory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also 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processing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entropy is measured in bits where each pixel value is considered as an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independent random variable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3772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Renyi Entropy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Shannon entropy is given by: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</a:t>
            </a:r>
            <a:r>
              <a:rPr lang="en-US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random variable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with i = 1, 2, …, n and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p(x</a:t>
            </a:r>
            <a:r>
              <a:rPr lang="en-US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)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probability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the random variable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</a:t>
            </a:r>
            <a:r>
              <a:rPr lang="en-US" sz="2400" i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the base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can be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2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10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6B0B-2332-49F5-BA3B-FD86DA3DC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2604" y="2784941"/>
            <a:ext cx="5206791" cy="128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Renyi Entropy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Alfred Renyi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 Hungarian mathematician, introduced Renyi entropy in his paper in 1961. 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Renyi entropy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a generalization of Shannon entropy and many other entropies and is given by the following equation: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</a:t>
            </a:r>
            <a:r>
              <a:rPr lang="en-US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random variable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with i = 1, 2, …, n and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p(x</a:t>
            </a:r>
            <a:r>
              <a:rPr lang="en-US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)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probability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the random variable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</a:t>
            </a:r>
            <a:r>
              <a:rPr lang="en-US" sz="2400" i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the base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can be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2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10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8696AC-D350-4C0A-B93B-B2CF0FD74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4800" y="3967915"/>
            <a:ext cx="4839399" cy="112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92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Renyi Entropy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normalized histogram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the image is used as an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independent random variable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to determine the threshold.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This is the probability distribution function (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pdf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) of the histogram. The Renyi entropy can then be calculated for this pdf.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Renyi entropy is calculated for all pixels below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(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background entropy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) and above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(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foreground entropy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) the threshold.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total entropy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calculated as the sum of background entropy and foreground entropy for each pixel value in the pdf as a threshold.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total entropy has one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absolute maximum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The threshold value corresponding to that absolute maximum is the threshold (t) for segmentation.</a:t>
            </a:r>
          </a:p>
        </p:txBody>
      </p:sp>
    </p:spTree>
    <p:extLst>
      <p:ext uri="{BB962C8B-B14F-4D97-AF65-F5344CB8AC3E}">
        <p14:creationId xmlns:p14="http://schemas.microsoft.com/office/powerpoint/2010/main" val="32641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Renyi Entropy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744A61-738C-4462-990A-6AF86CFE0AF5}"/>
              </a:ext>
            </a:extLst>
          </p:cNvPr>
          <p:cNvGrpSpPr/>
          <p:nvPr/>
        </p:nvGrpSpPr>
        <p:grpSpPr>
          <a:xfrm>
            <a:off x="1306752" y="2026023"/>
            <a:ext cx="9578496" cy="4347883"/>
            <a:chOff x="581191" y="2017058"/>
            <a:chExt cx="9578496" cy="43478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162B5A1-2544-4539-93E1-17262BBB6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41830"/>
            <a:stretch/>
          </p:blipFill>
          <p:spPr>
            <a:xfrm>
              <a:off x="581191" y="2017058"/>
              <a:ext cx="4790457" cy="43478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BDEAD3-DF3E-4425-BCEC-1F0097FEE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58170"/>
            <a:stretch/>
          </p:blipFill>
          <p:spPr>
            <a:xfrm>
              <a:off x="5371649" y="2017058"/>
              <a:ext cx="4788038" cy="31249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A080B0A-77D7-4658-8C44-E6D3E3CFA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87974"/>
            <a:stretch/>
          </p:blipFill>
          <p:spPr>
            <a:xfrm>
              <a:off x="5371649" y="5142045"/>
              <a:ext cx="4788038" cy="6705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57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Renyi Entropy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2592B-1A06-4687-A760-A8CF2AE6B8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72"/>
          <a:stretch/>
        </p:blipFill>
        <p:spPr>
          <a:xfrm>
            <a:off x="3731381" y="1900517"/>
            <a:ext cx="4729238" cy="478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81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Renyi Entropy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68FD90-8AA7-491A-9E3F-8DBD5ECBE8A0}"/>
              </a:ext>
            </a:extLst>
          </p:cNvPr>
          <p:cNvGrpSpPr/>
          <p:nvPr/>
        </p:nvGrpSpPr>
        <p:grpSpPr>
          <a:xfrm>
            <a:off x="809251" y="2259106"/>
            <a:ext cx="10573497" cy="4061013"/>
            <a:chOff x="581192" y="2716307"/>
            <a:chExt cx="9336417" cy="35858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5C6851-BF02-4687-878E-BE86B1791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47712"/>
            <a:stretch/>
          </p:blipFill>
          <p:spPr>
            <a:xfrm>
              <a:off x="581192" y="2716307"/>
              <a:ext cx="6082229" cy="35858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07D036B-ACEB-45CB-8550-6A1EE48D5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23288" t="52288" r="23210"/>
            <a:stretch/>
          </p:blipFill>
          <p:spPr>
            <a:xfrm>
              <a:off x="6663421" y="2883726"/>
              <a:ext cx="3254188" cy="32721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28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6E6A-336E-405A-A95E-8FA3FD02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9F41F-4364-4D04-9319-4F0854738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Segmentation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process of separating an image into multiple logical regions. The regions can be defined as pixels sharing similar characteristics such as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intensity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texture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etc.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There are many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methods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segmentation. They can be classified as follows: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Histogram-based segmentation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Region-based segmentation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Edge segmentation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Differential equation-based methods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Contour methods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Graph partitioning methods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Model based segmentation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Clustering methods, etc.</a:t>
            </a:r>
          </a:p>
        </p:txBody>
      </p:sp>
    </p:spTree>
    <p:extLst>
      <p:ext uri="{BB962C8B-B14F-4D97-AF65-F5344CB8AC3E}">
        <p14:creationId xmlns:p14="http://schemas.microsoft.com/office/powerpoint/2010/main" val="92841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adaptive thresholding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image is first divided into many sub-images.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threshold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value for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each sub-image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computed and is used to segment the sub-image.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threshold value for the sub-image can be computed using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mean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median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Gaussian methods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 custom formula can also be used to compute the threshold </a:t>
            </a:r>
          </a:p>
          <a:p>
            <a:pPr lvl="1" algn="just"/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we can use an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average of maximum and minimum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pixel values in the sub-image. </a:t>
            </a:r>
          </a:p>
          <a:p>
            <a:pPr lvl="1" algn="just"/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Any of the histogram-based segmentation methods can be converted into an adaptive thresholding method.</a:t>
            </a:r>
          </a:p>
        </p:txBody>
      </p:sp>
    </p:spTree>
    <p:extLst>
      <p:ext uri="{BB962C8B-B14F-4D97-AF65-F5344CB8AC3E}">
        <p14:creationId xmlns:p14="http://schemas.microsoft.com/office/powerpoint/2010/main" val="402868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Thresholding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B4E13-2124-4ECC-A857-2A38DFCF0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29535" y="2132715"/>
            <a:ext cx="5732929" cy="41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11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Adaptive Thresholding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B98339-4617-49FC-955B-A28CE99A736C}"/>
              </a:ext>
            </a:extLst>
          </p:cNvPr>
          <p:cNvGrpSpPr/>
          <p:nvPr/>
        </p:nvGrpSpPr>
        <p:grpSpPr>
          <a:xfrm>
            <a:off x="373520" y="2985659"/>
            <a:ext cx="11444960" cy="2499617"/>
            <a:chOff x="448962" y="1784388"/>
            <a:chExt cx="11444960" cy="24996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956BB2-A783-40A2-991E-CC191DA82A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22898" t="50390" r="25540"/>
            <a:stretch/>
          </p:blipFill>
          <p:spPr>
            <a:xfrm>
              <a:off x="7909111" y="1784388"/>
              <a:ext cx="3984811" cy="249961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E5006E7-D908-4F72-8233-9B9EB2E88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54117"/>
            <a:stretch/>
          </p:blipFill>
          <p:spPr>
            <a:xfrm>
              <a:off x="448962" y="1891553"/>
              <a:ext cx="7639443" cy="2285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542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Region-Based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region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a group or collection of pixels that have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similar properties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sharing the same characteristics. The characteristics can be pixel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intensities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texture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or some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other physical feature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Previously, we have used a threshold obtained from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histogram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to segment the image. In this section we demonstrate techniques that are based on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Region of Interest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(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ROI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).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942EB-04D1-4EAE-8C19-089DA1A02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4197" y="4273667"/>
            <a:ext cx="3743604" cy="2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92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Region-Based Segmentation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We can now formulate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basic rules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that govern the region-based segmentation: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All the regions combined should equal the image, 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Each region, </a:t>
            </a:r>
            <a:r>
              <a:rPr lang="en-US" sz="22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</a:t>
            </a:r>
            <a:r>
              <a:rPr lang="en-US" sz="2200" i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connected for </a:t>
            </a:r>
            <a:r>
              <a:rPr lang="en-US" sz="22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 = 1 to n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lvl="1"/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No two regions overlap, </a:t>
            </a:r>
            <a:br>
              <a:rPr lang="en-US" sz="2200" dirty="0"/>
            </a:br>
            <a:endParaRPr lang="en-US" sz="2200" dirty="0"/>
          </a:p>
          <a:p>
            <a:pPr lvl="1"/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lvl="1"/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lvl="1"/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E699D20-94B0-47CD-83F3-9C325EAEBE29}"/>
              </a:ext>
            </a:extLst>
          </p:cNvPr>
          <p:cNvGrpSpPr/>
          <p:nvPr/>
        </p:nvGrpSpPr>
        <p:grpSpPr>
          <a:xfrm>
            <a:off x="4067034" y="2622330"/>
            <a:ext cx="4057930" cy="1514875"/>
            <a:chOff x="4052046" y="3341910"/>
            <a:chExt cx="4057930" cy="15148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0FCA6B-FFE1-4520-A399-619DCBD46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65576" y="3341910"/>
              <a:ext cx="1144400" cy="7246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2EC8AD-1F1E-4A09-BEBF-A4E4DD576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52046" y="4446494"/>
              <a:ext cx="1628541" cy="410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928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Region-Based Segmentation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To segment the regions, we need some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priori information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This a priori information 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seed pixels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pixels that are part of the foreground.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seed pixels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grow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by considering the pixels in their neighborhood that have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similar properties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This process connects all the pixels in a region with similar properties.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region-growing process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will terminate when there are no more pixels to add that share the same characteristics of the region.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It might not always be possible to have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priori knowledge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the seed pixels. </a:t>
            </a:r>
          </a:p>
        </p:txBody>
      </p:sp>
    </p:spTree>
    <p:extLst>
      <p:ext uri="{BB962C8B-B14F-4D97-AF65-F5344CB8AC3E}">
        <p14:creationId xmlns:p14="http://schemas.microsoft.com/office/powerpoint/2010/main" val="1758524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Watershed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grayscale values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the image represent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peaks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valleys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the topographic terrain of the image.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lowest valley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an object 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absolute minimum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highest grayscale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value corresponds to the highest point in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terrain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EFDA2D-F969-4C56-A7DA-0F712262C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33" b="96759" l="4701" r="91453">
                        <a14:foregroundMark x1="38462" y1="10185" x2="35043" y2="12500"/>
                        <a14:foregroundMark x1="13248" y1="44444" x2="11966" y2="42593"/>
                        <a14:foregroundMark x1="24359" y1="72222" x2="20513" y2="70833"/>
                        <a14:foregroundMark x1="24359" y1="74074" x2="25641" y2="79630"/>
                        <a14:foregroundMark x1="22650" y1="75926" x2="23932" y2="78704"/>
                        <a14:foregroundMark x1="15385" y1="73148" x2="4701" y2="57870"/>
                        <a14:foregroundMark x1="4701" y1="57870" x2="8974" y2="62963"/>
                        <a14:foregroundMark x1="4701" y1="71759" x2="17949" y2="77315"/>
                        <a14:foregroundMark x1="52564" y1="88889" x2="52564" y2="89815"/>
                        <a14:foregroundMark x1="52564" y1="89815" x2="66667" y2="94444"/>
                        <a14:foregroundMark x1="67949" y1="95370" x2="71368" y2="97222"/>
                        <a14:foregroundMark x1="89316" y1="43981" x2="91453" y2="29630"/>
                        <a14:foregroundMark x1="53419" y1="15278" x2="53419" y2="16667"/>
                        <a14:foregroundMark x1="30769" y1="9259" x2="30769" y2="9259"/>
                        <a14:foregroundMark x1="34615" y1="8333" x2="34615" y2="8333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716" y="3854823"/>
            <a:ext cx="3026151" cy="279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19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Watershed Segmentation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All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points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in a region where, if a drop of water was placed will settle to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absolute minimum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are known as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catchment basin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that minimum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watershed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If water is supplied at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uniform rate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from the absolute minimum in an object, as water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fills up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object, at some point water will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overflow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into other objects. 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Dams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are constructed to stop water from overflowing into other objects/regions.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These dams are the watershed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segmentation lines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The watershed segmentation lines are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edges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that separate one object from another.</a:t>
            </a:r>
          </a:p>
        </p:txBody>
      </p:sp>
    </p:spTree>
    <p:extLst>
      <p:ext uri="{BB962C8B-B14F-4D97-AF65-F5344CB8AC3E}">
        <p14:creationId xmlns:p14="http://schemas.microsoft.com/office/powerpoint/2010/main" val="3972756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Watershed Segmentation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Meyer’s algorithm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 watershed segmentation:</a:t>
            </a:r>
          </a:p>
          <a:p>
            <a:pPr marL="781200" lvl="1" indent="-457200" algn="just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original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input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image and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marker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image are given as inputs.</a:t>
            </a:r>
          </a:p>
          <a:p>
            <a:pPr marL="781200" lvl="1" indent="-457200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each region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the marker image, its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neighboring pixels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are placed in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ranked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list according to their gray levels.</a:t>
            </a:r>
          </a:p>
          <a:p>
            <a:pPr marL="781200" lvl="1" indent="-457200" algn="just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If the pixels in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labeled region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have the same gray level as the pixel with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highest rank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then the pixel is included in the labeled region. </a:t>
            </a:r>
          </a:p>
          <a:p>
            <a:pPr marL="781200" lvl="1" indent="-457200" algn="just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above step is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repeated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until there are no elements in the list.</a:t>
            </a:r>
          </a:p>
        </p:txBody>
      </p:sp>
    </p:spTree>
    <p:extLst>
      <p:ext uri="{BB962C8B-B14F-4D97-AF65-F5344CB8AC3E}">
        <p14:creationId xmlns:p14="http://schemas.microsoft.com/office/powerpoint/2010/main" val="3056003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Watershed Segmentation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Prior to performing watershed segmentation, the image has to be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preprocessed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to obtain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marker image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Since the water is supplied from catchment basins, these basin points are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guaranteed foreground pixels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The guaranteed foreground pixel image is known as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marker image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4021880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9360-EBDD-4BF9-A7CC-25D26B69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Histogram-Based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28EE-8634-4F57-9F51-80E979C83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108784" cy="3678303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histogram-based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method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threshold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determined by using the histogram of the image.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Each pixel in the image is compared with the threshold value. If the pixel intensity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less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than the threshold value, then the corresponding pixel in the segmented image is assigned a value of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zero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If the pixel intensity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greater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than the threshold value, then the corresponding pixel in the segmented image is assigned a value of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one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41325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Watershed Segmentation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preprocessing operations </a:t>
            </a:r>
            <a:r>
              <a:rPr lang="en-US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that should be performed before watershed segmentation are as follows:</a:t>
            </a:r>
          </a:p>
          <a:p>
            <a:pPr marL="781200" lvl="1" indent="-457200" algn="just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Foreground pixels are segmented from the background pixels using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thresholding method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marL="781200" lvl="1" indent="-457200" algn="just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Erosion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performed to obtain foreground pixels only. Erosion is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morphological operation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which the background pixels grow and foreground pixels shrink.</a:t>
            </a:r>
          </a:p>
          <a:p>
            <a:pPr marL="781200" lvl="1" indent="-457200" algn="just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Distance transform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creates an image where every pixel contains the value of the distance between itself and the nearest background pixel.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Thresholding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done to obtain the pixels that are farthest away from the background pixels and are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guaranteed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to be foreground pixels.</a:t>
            </a:r>
          </a:p>
          <a:p>
            <a:pPr marL="781200" lvl="1" indent="-457200" algn="just">
              <a:buFont typeface="+mj-lt"/>
              <a:buAutoNum type="arabicPeriod"/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All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connected pixels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a region are given a value in the process known as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labeling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The labeled image is used as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marker image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3033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Watershed Segmentation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DE11E6-44A1-4FB7-B019-2A945082C40E}"/>
              </a:ext>
            </a:extLst>
          </p:cNvPr>
          <p:cNvGrpSpPr/>
          <p:nvPr/>
        </p:nvGrpSpPr>
        <p:grpSpPr>
          <a:xfrm>
            <a:off x="945899" y="2209960"/>
            <a:ext cx="10300201" cy="3594847"/>
            <a:chOff x="1004047" y="2192031"/>
            <a:chExt cx="10300201" cy="35948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D4B7667-E9D0-46F9-ACC8-F3755B6D8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04047" y="2192031"/>
              <a:ext cx="4860257" cy="237996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EA69BE-8C1E-4358-9298-A11B1ADDE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445587" y="2192031"/>
              <a:ext cx="4858661" cy="35948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1366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Watershed Segmentation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B01B57-AF83-4B98-946E-4F0BA4E77A4E}"/>
              </a:ext>
            </a:extLst>
          </p:cNvPr>
          <p:cNvGrpSpPr/>
          <p:nvPr/>
        </p:nvGrpSpPr>
        <p:grpSpPr>
          <a:xfrm>
            <a:off x="915993" y="1859879"/>
            <a:ext cx="10360013" cy="4782967"/>
            <a:chOff x="1155457" y="1949527"/>
            <a:chExt cx="9881086" cy="45618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1134C9-B781-47A1-AC48-A74ED64FA9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67582"/>
            <a:stretch/>
          </p:blipFill>
          <p:spPr>
            <a:xfrm>
              <a:off x="3625728" y="4288138"/>
              <a:ext cx="4940543" cy="222324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C803BA-F578-49A1-81FB-92917DE42B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1" b="67311"/>
            <a:stretch/>
          </p:blipFill>
          <p:spPr>
            <a:xfrm>
              <a:off x="1155457" y="1997950"/>
              <a:ext cx="4940543" cy="224176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8172BD-A97F-4B5D-9597-3BB72398E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35163" b="32419"/>
            <a:stretch/>
          </p:blipFill>
          <p:spPr>
            <a:xfrm>
              <a:off x="6096000" y="1949527"/>
              <a:ext cx="4940543" cy="2223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0508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Histogram-Based Segmentation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136417-9206-4597-B88F-95A47B5F9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02878" y="2259107"/>
            <a:ext cx="4793122" cy="3639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CBE4AC-3A5A-42B1-823B-1146A5054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89058" y="3513006"/>
            <a:ext cx="2895601" cy="195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2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Histogram-Based Segmentation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various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histogram-based methods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differ in their techniques of determining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threshold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lvl="1" algn="just"/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Otsu’s method</a:t>
            </a:r>
          </a:p>
          <a:p>
            <a:pPr lvl="1" algn="just"/>
            <a:r>
              <a:rPr 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Renyi entropy method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images with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non-uniform background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 global threshold value from the histogram-based method might not be optimal. In such cases,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local adaptive thresholding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may be used.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24010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Otsu’s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bi-modal histogram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a type of histogram containing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two distinct peaks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separated by a valley.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Otsu’s method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works best if the histogram of the image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bi-modal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Otsu’s algorithm searches for a threshold value that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maximizes the variance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between the two groups foreground and background.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8FDBF-030B-4C7F-8979-AF708EEA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981" y="4214666"/>
            <a:ext cx="2899694" cy="220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87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Otsu’s Method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E9C30A8-1C59-4474-9C5D-46255DCB8B32}"/>
              </a:ext>
            </a:extLst>
          </p:cNvPr>
          <p:cNvGrpSpPr/>
          <p:nvPr/>
        </p:nvGrpSpPr>
        <p:grpSpPr>
          <a:xfrm>
            <a:off x="3451412" y="2012593"/>
            <a:ext cx="5289176" cy="1168672"/>
            <a:chOff x="1066801" y="2331890"/>
            <a:chExt cx="5289176" cy="11686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6F3391-44DE-477C-9983-0FC57C19D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6801" y="2333625"/>
              <a:ext cx="2384611" cy="11669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AC3088-D040-42B0-9128-7E682631D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74142" y="2331890"/>
              <a:ext cx="2581835" cy="116867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4C7328-880D-4F6C-AE79-2F1FC7DC9241}"/>
              </a:ext>
            </a:extLst>
          </p:cNvPr>
          <p:cNvGrpSpPr/>
          <p:nvPr/>
        </p:nvGrpSpPr>
        <p:grpSpPr>
          <a:xfrm>
            <a:off x="2764632" y="3283210"/>
            <a:ext cx="6662736" cy="1168019"/>
            <a:chOff x="1066801" y="3534221"/>
            <a:chExt cx="6662736" cy="11680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5BCCF9F-FDFA-4C73-8359-78D88CB3D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6801" y="3534221"/>
              <a:ext cx="4349564" cy="11680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0B838B-5BD4-4236-899E-78C14E777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21737" y="3590541"/>
              <a:ext cx="1907800" cy="1055378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5F4E5D0-6486-49BE-8939-1B6D7B1288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9802" y="4720836"/>
            <a:ext cx="6317901" cy="161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4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Otsu’s Method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different threshold values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this process of finding variance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within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groups and variance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between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groups is repeated.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threshold value that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maximizes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variance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between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groups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minimizes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variance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within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group is considered Otsu’s threshold.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the case of a color image, since there are three channels,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Red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Green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and </a:t>
            </a:r>
            <a:r>
              <a:rPr lang="en-US" sz="2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Blue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 different threshold value for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each channel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calculated.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207479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Otsu’s Method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157384-0A19-443E-A7DC-CC3756C82CA6}"/>
              </a:ext>
            </a:extLst>
          </p:cNvPr>
          <p:cNvGrpSpPr/>
          <p:nvPr/>
        </p:nvGrpSpPr>
        <p:grpSpPr>
          <a:xfrm>
            <a:off x="3015111" y="2104803"/>
            <a:ext cx="6161778" cy="4206350"/>
            <a:chOff x="3774140" y="2042050"/>
            <a:chExt cx="5271247" cy="35984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28183D-187E-4B78-956F-6F0EF961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74140" y="2042050"/>
              <a:ext cx="5271247" cy="104426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E9FD93-1EFD-4F00-8480-1E809A626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74140" y="3247686"/>
              <a:ext cx="5271247" cy="23927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6637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17749</TotalTime>
  <Words>1501</Words>
  <Application>Microsoft Office PowerPoint</Application>
  <PresentationFormat>Widescreen</PresentationFormat>
  <Paragraphs>124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CMR10</vt:lpstr>
      <vt:lpstr>Gill Sans MT</vt:lpstr>
      <vt:lpstr>Wingdings 2</vt:lpstr>
      <vt:lpstr>Dividend</vt:lpstr>
      <vt:lpstr>Digital Image Processing</vt:lpstr>
      <vt:lpstr>Introduction</vt:lpstr>
      <vt:lpstr>Histogram-Based Segmentation</vt:lpstr>
      <vt:lpstr>Histogram-Based Segmentation (cont.)</vt:lpstr>
      <vt:lpstr>Histogram-Based Segmentation (cont.)</vt:lpstr>
      <vt:lpstr>Otsu’s Method</vt:lpstr>
      <vt:lpstr>Otsu’s Method (cont.)</vt:lpstr>
      <vt:lpstr>Otsu’s Method (cont.)</vt:lpstr>
      <vt:lpstr>Otsu’s Method (cont.)</vt:lpstr>
      <vt:lpstr>Otsu’s Method (cont.)</vt:lpstr>
      <vt:lpstr>Otsu’s Method (cont.)</vt:lpstr>
      <vt:lpstr>Renyi Entropy</vt:lpstr>
      <vt:lpstr>Renyi Entropy (cont.)</vt:lpstr>
      <vt:lpstr>Renyi Entropy (cont.)</vt:lpstr>
      <vt:lpstr>Renyi Entropy (cont.)</vt:lpstr>
      <vt:lpstr>Renyi Entropy (cont.)</vt:lpstr>
      <vt:lpstr>Renyi Entropy (cont.)</vt:lpstr>
      <vt:lpstr>Renyi Entropy (cont.)</vt:lpstr>
      <vt:lpstr>Renyi Entropy (cont.)</vt:lpstr>
      <vt:lpstr>Adaptive Thresholding</vt:lpstr>
      <vt:lpstr>Adaptive Thresholding (cont.)</vt:lpstr>
      <vt:lpstr>Adaptive Thresholding (cont.)</vt:lpstr>
      <vt:lpstr>Region-Based Segmentation</vt:lpstr>
      <vt:lpstr>Region-Based Segmentation (cont.)</vt:lpstr>
      <vt:lpstr>Region-Based Segmentation (cont.)</vt:lpstr>
      <vt:lpstr>Watershed Segmentation</vt:lpstr>
      <vt:lpstr>Watershed Segmentation (cont.)</vt:lpstr>
      <vt:lpstr>Watershed Segmentation (cont.)</vt:lpstr>
      <vt:lpstr>Watershed Segmentation (cont.)</vt:lpstr>
      <vt:lpstr>Watershed Segmentation (cont.)</vt:lpstr>
      <vt:lpstr>Watershed Segmentation (cont.)</vt:lpstr>
      <vt:lpstr>Watershed Segmentation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Mohammad Javad Parseh</dc:creator>
  <cp:lastModifiedBy>Mohammad Javad Parseh</cp:lastModifiedBy>
  <cp:revision>506</cp:revision>
  <dcterms:created xsi:type="dcterms:W3CDTF">2024-09-27T23:09:34Z</dcterms:created>
  <dcterms:modified xsi:type="dcterms:W3CDTF">2025-01-01T03:07:04Z</dcterms:modified>
</cp:coreProperties>
</file>